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79" r:id="rId10"/>
    <p:sldId id="280" r:id="rId11"/>
    <p:sldId id="281" r:id="rId12"/>
    <p:sldId id="262" r:id="rId13"/>
    <p:sldId id="263" r:id="rId14"/>
    <p:sldId id="282" r:id="rId15"/>
    <p:sldId id="289" r:id="rId16"/>
    <p:sldId id="264" r:id="rId17"/>
    <p:sldId id="28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FF"/>
    <a:srgbClr val="CCFF99"/>
    <a:srgbClr val="FFFF99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3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17A53-39BE-4EC4-B1BA-7FAFAC156F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E1C7F-2073-4F93-A0BB-5CDB0D2D01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764B-EE98-4E25-AB43-4A51981E7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942A6-A685-41B8-BC8B-5B9FEC24B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BF4F-362B-4B4A-A952-C6E8C0B82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C60A3-0DDF-47F0-B6E7-77F3CE7471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8104-FE22-4A27-8EBE-9F9481D566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BA51D-A88A-4D0B-B520-7BB40447C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F342A-0954-480A-857F-2FD0965FB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5816-05AC-485E-9063-FEA238DBF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5084D-5963-4A3C-B7C2-70B5473B50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3FAB4-D602-4797-8E2F-00E5D928B0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A6314-1F70-40F1-A311-5C01A3F31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3483EB8F-7923-4842-801A-A71AA26C8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623175" cy="990600"/>
          </a:xfrm>
        </p:spPr>
        <p:txBody>
          <a:bodyPr/>
          <a:lstStyle/>
          <a:p>
            <a:pPr algn="ctr" eaLnBrk="1" hangingPunct="1"/>
            <a:r>
              <a:rPr lang="en-US" sz="5400" smtClean="0">
                <a:latin typeface="Arial Black" pitchFamily="34" charset="0"/>
              </a:rPr>
              <a:t>Travel Cost Method</a:t>
            </a:r>
            <a:br>
              <a:rPr lang="en-US" sz="5400" smtClean="0">
                <a:latin typeface="Arial Black" pitchFamily="34" charset="0"/>
              </a:rPr>
            </a:br>
            <a:r>
              <a:rPr lang="en-US" sz="5400" smtClean="0">
                <a:latin typeface="Arial Black" pitchFamily="34" charset="0"/>
              </a:rPr>
              <a:t>(TCM)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839200" cy="1752600"/>
          </a:xfrm>
        </p:spPr>
        <p:txBody>
          <a:bodyPr/>
          <a:lstStyle/>
          <a:p>
            <a:pPr eaLnBrk="1" hangingPunct="1"/>
            <a:r>
              <a:rPr lang="en-US" sz="2400" b="1" dirty="0" err="1" smtClean="0"/>
              <a:t>Pertemuan</a:t>
            </a:r>
            <a:r>
              <a:rPr lang="en-US" sz="2400" b="1" dirty="0" smtClean="0"/>
              <a:t> </a:t>
            </a:r>
            <a:r>
              <a:rPr lang="en-US" sz="2400" b="1" dirty="0" smtClean="0"/>
              <a:t>1</a:t>
            </a:r>
            <a:r>
              <a:rPr lang="id-ID" sz="2400" b="1" dirty="0" smtClean="0"/>
              <a:t>0</a:t>
            </a:r>
            <a:endParaRPr lang="en-US" sz="2400" b="1" dirty="0" smtClean="0"/>
          </a:p>
          <a:p>
            <a:pPr eaLnBrk="1" hangingPunct="1"/>
            <a:r>
              <a:rPr lang="id-ID" sz="2400" b="1" dirty="0" smtClean="0"/>
              <a:t>VALUASI </a:t>
            </a:r>
            <a:r>
              <a:rPr lang="en-US" sz="2400" b="1" dirty="0" smtClean="0"/>
              <a:t>EKONOMI </a:t>
            </a:r>
            <a:r>
              <a:rPr lang="id-ID" sz="2400" b="1" dirty="0" smtClean="0"/>
              <a:t>SUMBERDAYA DAN </a:t>
            </a:r>
            <a:r>
              <a:rPr lang="en-US" sz="2400" b="1" dirty="0" smtClean="0"/>
              <a:t>LINGKUNGAN</a:t>
            </a:r>
            <a:endParaRPr lang="en-US" sz="2400" b="1" dirty="0" smtClean="0"/>
          </a:p>
          <a:p>
            <a:pPr eaLnBrk="1" hangingPunct="1"/>
            <a:r>
              <a:rPr lang="en-US" sz="2400" b="1" dirty="0" smtClean="0"/>
              <a:t>DEPARTEMEN EKONOMI SUMBERDAYA &amp; </a:t>
            </a:r>
            <a:r>
              <a:rPr lang="en-US" sz="2400" b="1" dirty="0" smtClean="0"/>
              <a:t>LINGKUNGAN</a:t>
            </a:r>
            <a:endParaRPr lang="id-ID" sz="2400" b="1" dirty="0" smtClean="0"/>
          </a:p>
          <a:p>
            <a:pPr eaLnBrk="1" hangingPunct="1"/>
            <a:r>
              <a:rPr lang="id-ID" sz="2400" b="1" dirty="0" smtClean="0"/>
              <a:t>2011/2012</a:t>
            </a:r>
            <a:r>
              <a:rPr lang="en-US" sz="2400" b="1" dirty="0" smtClean="0"/>
              <a:t> </a:t>
            </a:r>
            <a:endParaRPr lang="en-US" sz="2400" b="1" dirty="0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3657600" y="2971800"/>
            <a:ext cx="1741488" cy="1152525"/>
            <a:chOff x="2445" y="3012"/>
            <a:chExt cx="873" cy="870"/>
          </a:xfrm>
        </p:grpSpPr>
        <p:pic>
          <p:nvPicPr>
            <p:cNvPr id="4101" name="Picture 5" descr="Logo ipb animas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1 h 21600"/>
                <a:gd name="T6" fmla="*/ 0 w 21600"/>
                <a:gd name="T7" fmla="*/ 1 h 21600"/>
                <a:gd name="T8" fmla="*/ 1 w 21600"/>
                <a:gd name="T9" fmla="*/ 1 h 21600"/>
                <a:gd name="T10" fmla="*/ 1 w 21600"/>
                <a:gd name="T11" fmla="*/ 1 h 21600"/>
                <a:gd name="T12" fmla="*/ 1 w 21600"/>
                <a:gd name="T13" fmla="*/ 1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563563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</a:rPr>
              <a:t>Zonal Travel Cost Method (4)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5720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sz="2400" smtClean="0"/>
              <a:t>Tahapan pelaksanaan ZTCM  (cont…):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None/>
            </a:pPr>
            <a:endParaRPr lang="en-US" sz="2400" smtClean="0"/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Menggunakan data (3) dan (4) untuk mengestimasi fungsi (persamaan) perjalanan.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Menggambarkan kurva permintaan (</a:t>
            </a:r>
            <a:r>
              <a:rPr lang="en-US" sz="2400" i="1" smtClean="0"/>
              <a:t>demand curve</a:t>
            </a:r>
            <a:r>
              <a:rPr lang="en-US" sz="2400" smtClean="0"/>
              <a:t>) dan menentukan surplus konsumen berdasarkan kurva tersebut.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Mengkalkulasikan total surplus konsumen berdasarkan zona.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Estimasi dari total surplus konsumen tiap zona digunakan untuk mendapatkan total surplus konsumen secara keseluruhan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6"/>
          <p:cNvSpPr>
            <a:spLocks noChangeArrowheads="1"/>
          </p:cNvSpPr>
          <p:nvPr/>
        </p:nvSpPr>
        <p:spPr bwMode="auto">
          <a:xfrm>
            <a:off x="1371600" y="2286000"/>
            <a:ext cx="7086600" cy="3810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ms-MY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487363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</a:rPr>
              <a:t>Zonal Travel Cost Method (5)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9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     </a:t>
            </a:r>
            <a:r>
              <a:rPr lang="en-US" sz="2000" b="1" smtClean="0"/>
              <a:t>Gambar 1. Pengelompokan zona asal pengunjung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ms-MY"/>
          </a:p>
        </p:txBody>
      </p:sp>
      <p:sp>
        <p:nvSpPr>
          <p:cNvPr id="14342" name="AutoShape 6"/>
          <p:cNvSpPr>
            <a:spLocks noChangeAspect="1" noChangeArrowheads="1" noTextEdit="1"/>
          </p:cNvSpPr>
          <p:nvPr/>
        </p:nvSpPr>
        <p:spPr bwMode="auto">
          <a:xfrm>
            <a:off x="1676400" y="2209800"/>
            <a:ext cx="61722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4360863" y="3662363"/>
            <a:ext cx="842962" cy="1038225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7900" y="4064000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3232150" y="2832100"/>
            <a:ext cx="3008313" cy="2698750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3841750" y="3248025"/>
            <a:ext cx="1879600" cy="1866900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2713038" y="2520950"/>
            <a:ext cx="4149725" cy="3424238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4672013" y="4078288"/>
            <a:ext cx="207962" cy="206375"/>
            <a:chOff x="2943" y="2226"/>
            <a:chExt cx="131" cy="130"/>
          </a:xfrm>
        </p:grpSpPr>
        <p:sp>
          <p:nvSpPr>
            <p:cNvPr id="14373" name="Freeform 13"/>
            <p:cNvSpPr>
              <a:spLocks/>
            </p:cNvSpPr>
            <p:nvPr/>
          </p:nvSpPr>
          <p:spPr bwMode="auto">
            <a:xfrm>
              <a:off x="3049" y="2283"/>
              <a:ext cx="25" cy="16"/>
            </a:xfrm>
            <a:custGeom>
              <a:avLst/>
              <a:gdLst>
                <a:gd name="T0" fmla="*/ 25 w 25"/>
                <a:gd name="T1" fmla="*/ 8 h 16"/>
                <a:gd name="T2" fmla="*/ 0 w 25"/>
                <a:gd name="T3" fmla="*/ 0 h 16"/>
                <a:gd name="T4" fmla="*/ 0 w 25"/>
                <a:gd name="T5" fmla="*/ 16 h 16"/>
                <a:gd name="T6" fmla="*/ 25 w 25"/>
                <a:gd name="T7" fmla="*/ 8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16"/>
                <a:gd name="T14" fmla="*/ 25 w 25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16">
                  <a:moveTo>
                    <a:pt x="25" y="8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25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4" name="Freeform 14"/>
            <p:cNvSpPr>
              <a:spLocks/>
            </p:cNvSpPr>
            <p:nvPr/>
          </p:nvSpPr>
          <p:spPr bwMode="auto">
            <a:xfrm>
              <a:off x="3033" y="2242"/>
              <a:ext cx="24" cy="24"/>
            </a:xfrm>
            <a:custGeom>
              <a:avLst/>
              <a:gdLst>
                <a:gd name="T0" fmla="*/ 24 w 24"/>
                <a:gd name="T1" fmla="*/ 0 h 24"/>
                <a:gd name="T2" fmla="*/ 0 w 24"/>
                <a:gd name="T3" fmla="*/ 8 h 24"/>
                <a:gd name="T4" fmla="*/ 8 w 24"/>
                <a:gd name="T5" fmla="*/ 24 h 24"/>
                <a:gd name="T6" fmla="*/ 24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24" y="0"/>
                  </a:moveTo>
                  <a:lnTo>
                    <a:pt x="0" y="8"/>
                  </a:lnTo>
                  <a:lnTo>
                    <a:pt x="8" y="24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5" name="Freeform 15"/>
            <p:cNvSpPr>
              <a:spLocks/>
            </p:cNvSpPr>
            <p:nvPr/>
          </p:nvSpPr>
          <p:spPr bwMode="auto">
            <a:xfrm>
              <a:off x="3000" y="2226"/>
              <a:ext cx="16" cy="24"/>
            </a:xfrm>
            <a:custGeom>
              <a:avLst/>
              <a:gdLst>
                <a:gd name="T0" fmla="*/ 8 w 16"/>
                <a:gd name="T1" fmla="*/ 0 h 24"/>
                <a:gd name="T2" fmla="*/ 0 w 16"/>
                <a:gd name="T3" fmla="*/ 24 h 24"/>
                <a:gd name="T4" fmla="*/ 16 w 16"/>
                <a:gd name="T5" fmla="*/ 24 h 24"/>
                <a:gd name="T6" fmla="*/ 8 w 16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8" y="0"/>
                  </a:moveTo>
                  <a:lnTo>
                    <a:pt x="0" y="24"/>
                  </a:lnTo>
                  <a:lnTo>
                    <a:pt x="16" y="2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6" name="Freeform 16"/>
            <p:cNvSpPr>
              <a:spLocks/>
            </p:cNvSpPr>
            <p:nvPr/>
          </p:nvSpPr>
          <p:spPr bwMode="auto">
            <a:xfrm>
              <a:off x="2967" y="2242"/>
              <a:ext cx="25" cy="24"/>
            </a:xfrm>
            <a:custGeom>
              <a:avLst/>
              <a:gdLst>
                <a:gd name="T0" fmla="*/ 0 w 25"/>
                <a:gd name="T1" fmla="*/ 0 h 24"/>
                <a:gd name="T2" fmla="*/ 8 w 25"/>
                <a:gd name="T3" fmla="*/ 24 h 24"/>
                <a:gd name="T4" fmla="*/ 25 w 25"/>
                <a:gd name="T5" fmla="*/ 8 h 24"/>
                <a:gd name="T6" fmla="*/ 0 w 25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24"/>
                <a:gd name="T14" fmla="*/ 25 w 25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24">
                  <a:moveTo>
                    <a:pt x="0" y="0"/>
                  </a:moveTo>
                  <a:lnTo>
                    <a:pt x="8" y="24"/>
                  </a:lnTo>
                  <a:lnTo>
                    <a:pt x="2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7" name="Freeform 17"/>
            <p:cNvSpPr>
              <a:spLocks/>
            </p:cNvSpPr>
            <p:nvPr/>
          </p:nvSpPr>
          <p:spPr bwMode="auto">
            <a:xfrm>
              <a:off x="2943" y="2283"/>
              <a:ext cx="24" cy="16"/>
            </a:xfrm>
            <a:custGeom>
              <a:avLst/>
              <a:gdLst>
                <a:gd name="T0" fmla="*/ 0 w 24"/>
                <a:gd name="T1" fmla="*/ 8 h 16"/>
                <a:gd name="T2" fmla="*/ 24 w 24"/>
                <a:gd name="T3" fmla="*/ 16 h 16"/>
                <a:gd name="T4" fmla="*/ 24 w 24"/>
                <a:gd name="T5" fmla="*/ 0 h 16"/>
                <a:gd name="T6" fmla="*/ 0 w 24"/>
                <a:gd name="T7" fmla="*/ 8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8"/>
                  </a:moveTo>
                  <a:lnTo>
                    <a:pt x="24" y="16"/>
                  </a:lnTo>
                  <a:lnTo>
                    <a:pt x="24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8" name="Freeform 18"/>
            <p:cNvSpPr>
              <a:spLocks/>
            </p:cNvSpPr>
            <p:nvPr/>
          </p:nvSpPr>
          <p:spPr bwMode="auto">
            <a:xfrm>
              <a:off x="2967" y="2307"/>
              <a:ext cx="25" cy="25"/>
            </a:xfrm>
            <a:custGeom>
              <a:avLst/>
              <a:gdLst>
                <a:gd name="T0" fmla="*/ 0 w 25"/>
                <a:gd name="T1" fmla="*/ 25 h 25"/>
                <a:gd name="T2" fmla="*/ 25 w 25"/>
                <a:gd name="T3" fmla="*/ 17 h 25"/>
                <a:gd name="T4" fmla="*/ 8 w 25"/>
                <a:gd name="T5" fmla="*/ 0 h 25"/>
                <a:gd name="T6" fmla="*/ 0 w 25"/>
                <a:gd name="T7" fmla="*/ 25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25"/>
                <a:gd name="T14" fmla="*/ 25 w 25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25">
                  <a:moveTo>
                    <a:pt x="0" y="25"/>
                  </a:moveTo>
                  <a:lnTo>
                    <a:pt x="25" y="17"/>
                  </a:lnTo>
                  <a:lnTo>
                    <a:pt x="8" y="0"/>
                  </a:lnTo>
                  <a:lnTo>
                    <a:pt x="0" y="2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9" name="Freeform 19"/>
            <p:cNvSpPr>
              <a:spLocks/>
            </p:cNvSpPr>
            <p:nvPr/>
          </p:nvSpPr>
          <p:spPr bwMode="auto">
            <a:xfrm>
              <a:off x="3000" y="2332"/>
              <a:ext cx="16" cy="24"/>
            </a:xfrm>
            <a:custGeom>
              <a:avLst/>
              <a:gdLst>
                <a:gd name="T0" fmla="*/ 8 w 16"/>
                <a:gd name="T1" fmla="*/ 24 h 24"/>
                <a:gd name="T2" fmla="*/ 16 w 16"/>
                <a:gd name="T3" fmla="*/ 0 h 24"/>
                <a:gd name="T4" fmla="*/ 0 w 16"/>
                <a:gd name="T5" fmla="*/ 0 h 24"/>
                <a:gd name="T6" fmla="*/ 8 w 16"/>
                <a:gd name="T7" fmla="*/ 24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8" y="24"/>
                  </a:moveTo>
                  <a:lnTo>
                    <a:pt x="16" y="0"/>
                  </a:lnTo>
                  <a:lnTo>
                    <a:pt x="0" y="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80" name="Freeform 20"/>
            <p:cNvSpPr>
              <a:spLocks/>
            </p:cNvSpPr>
            <p:nvPr/>
          </p:nvSpPr>
          <p:spPr bwMode="auto">
            <a:xfrm>
              <a:off x="3033" y="2307"/>
              <a:ext cx="24" cy="25"/>
            </a:xfrm>
            <a:custGeom>
              <a:avLst/>
              <a:gdLst>
                <a:gd name="T0" fmla="*/ 24 w 24"/>
                <a:gd name="T1" fmla="*/ 25 h 25"/>
                <a:gd name="T2" fmla="*/ 8 w 24"/>
                <a:gd name="T3" fmla="*/ 0 h 25"/>
                <a:gd name="T4" fmla="*/ 0 w 24"/>
                <a:gd name="T5" fmla="*/ 17 h 25"/>
                <a:gd name="T6" fmla="*/ 24 w 24"/>
                <a:gd name="T7" fmla="*/ 25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5"/>
                <a:gd name="T14" fmla="*/ 24 w 2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5">
                  <a:moveTo>
                    <a:pt x="24" y="25"/>
                  </a:moveTo>
                  <a:lnTo>
                    <a:pt x="8" y="0"/>
                  </a:lnTo>
                  <a:lnTo>
                    <a:pt x="0" y="17"/>
                  </a:lnTo>
                  <a:lnTo>
                    <a:pt x="24" y="2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81" name="Freeform 21"/>
            <p:cNvSpPr>
              <a:spLocks/>
            </p:cNvSpPr>
            <p:nvPr/>
          </p:nvSpPr>
          <p:spPr bwMode="auto">
            <a:xfrm>
              <a:off x="2975" y="2258"/>
              <a:ext cx="66" cy="66"/>
            </a:xfrm>
            <a:custGeom>
              <a:avLst/>
              <a:gdLst>
                <a:gd name="T0" fmla="*/ 33 w 66"/>
                <a:gd name="T1" fmla="*/ 0 h 66"/>
                <a:gd name="T2" fmla="*/ 9 w 66"/>
                <a:gd name="T3" fmla="*/ 8 h 66"/>
                <a:gd name="T4" fmla="*/ 0 w 66"/>
                <a:gd name="T5" fmla="*/ 33 h 66"/>
                <a:gd name="T6" fmla="*/ 9 w 66"/>
                <a:gd name="T7" fmla="*/ 57 h 66"/>
                <a:gd name="T8" fmla="*/ 33 w 66"/>
                <a:gd name="T9" fmla="*/ 66 h 66"/>
                <a:gd name="T10" fmla="*/ 58 w 66"/>
                <a:gd name="T11" fmla="*/ 57 h 66"/>
                <a:gd name="T12" fmla="*/ 66 w 66"/>
                <a:gd name="T13" fmla="*/ 33 h 66"/>
                <a:gd name="T14" fmla="*/ 58 w 66"/>
                <a:gd name="T15" fmla="*/ 8 h 66"/>
                <a:gd name="T16" fmla="*/ 33 w 66"/>
                <a:gd name="T17" fmla="*/ 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6"/>
                <a:gd name="T28" fmla="*/ 0 h 66"/>
                <a:gd name="T29" fmla="*/ 66 w 66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6" h="66">
                  <a:moveTo>
                    <a:pt x="33" y="0"/>
                  </a:moveTo>
                  <a:lnTo>
                    <a:pt x="9" y="8"/>
                  </a:lnTo>
                  <a:lnTo>
                    <a:pt x="0" y="33"/>
                  </a:lnTo>
                  <a:lnTo>
                    <a:pt x="9" y="57"/>
                  </a:lnTo>
                  <a:lnTo>
                    <a:pt x="33" y="66"/>
                  </a:lnTo>
                  <a:lnTo>
                    <a:pt x="58" y="57"/>
                  </a:lnTo>
                  <a:lnTo>
                    <a:pt x="66" y="33"/>
                  </a:lnTo>
                  <a:lnTo>
                    <a:pt x="58" y="8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</p:grpSp>
      <p:sp>
        <p:nvSpPr>
          <p:cNvPr id="14349" name="Rectangle 22"/>
          <p:cNvSpPr>
            <a:spLocks noChangeArrowheads="1"/>
          </p:cNvSpPr>
          <p:nvPr/>
        </p:nvSpPr>
        <p:spPr bwMode="auto">
          <a:xfrm>
            <a:off x="4464050" y="3765550"/>
            <a:ext cx="7397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0" name="Rectangle 23"/>
          <p:cNvSpPr>
            <a:spLocks noChangeArrowheads="1"/>
          </p:cNvSpPr>
          <p:nvPr/>
        </p:nvSpPr>
        <p:spPr bwMode="auto">
          <a:xfrm>
            <a:off x="4594225" y="3817938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1" name="Rectangle 24"/>
          <p:cNvSpPr>
            <a:spLocks noChangeArrowheads="1"/>
          </p:cNvSpPr>
          <p:nvPr/>
        </p:nvSpPr>
        <p:spPr bwMode="auto">
          <a:xfrm>
            <a:off x="4943475" y="3817938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0</a:t>
            </a:r>
            <a:endParaRPr lang="en-US" b="1"/>
          </a:p>
        </p:txBody>
      </p:sp>
      <p:sp>
        <p:nvSpPr>
          <p:cNvPr id="14352" name="Rectangle 25"/>
          <p:cNvSpPr>
            <a:spLocks noChangeArrowheads="1"/>
          </p:cNvSpPr>
          <p:nvPr/>
        </p:nvSpPr>
        <p:spPr bwMode="auto">
          <a:xfrm>
            <a:off x="5008563" y="3817938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53" name="Rectangle 26"/>
          <p:cNvSpPr>
            <a:spLocks noChangeArrowheads="1"/>
          </p:cNvSpPr>
          <p:nvPr/>
        </p:nvSpPr>
        <p:spPr bwMode="auto">
          <a:xfrm>
            <a:off x="4360863" y="3351213"/>
            <a:ext cx="8429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4" name="Rectangle 27"/>
          <p:cNvSpPr>
            <a:spLocks noChangeArrowheads="1"/>
          </p:cNvSpPr>
          <p:nvPr/>
        </p:nvSpPr>
        <p:spPr bwMode="auto">
          <a:xfrm>
            <a:off x="4489450" y="3403600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5" name="Rectangle 28"/>
          <p:cNvSpPr>
            <a:spLocks noChangeArrowheads="1"/>
          </p:cNvSpPr>
          <p:nvPr/>
        </p:nvSpPr>
        <p:spPr bwMode="auto">
          <a:xfrm>
            <a:off x="4840288" y="3403600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1</a:t>
            </a:r>
            <a:endParaRPr lang="en-US" b="1"/>
          </a:p>
        </p:txBody>
      </p:sp>
      <p:sp>
        <p:nvSpPr>
          <p:cNvPr id="14356" name="Rectangle 29"/>
          <p:cNvSpPr>
            <a:spLocks noChangeArrowheads="1"/>
          </p:cNvSpPr>
          <p:nvPr/>
        </p:nvSpPr>
        <p:spPr bwMode="auto">
          <a:xfrm>
            <a:off x="4905375" y="3403600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57" name="Rectangle 30"/>
          <p:cNvSpPr>
            <a:spLocks noChangeArrowheads="1"/>
          </p:cNvSpPr>
          <p:nvPr/>
        </p:nvSpPr>
        <p:spPr bwMode="auto">
          <a:xfrm>
            <a:off x="4360863" y="2936875"/>
            <a:ext cx="8429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8" name="Rectangle 31"/>
          <p:cNvSpPr>
            <a:spLocks noChangeArrowheads="1"/>
          </p:cNvSpPr>
          <p:nvPr/>
        </p:nvSpPr>
        <p:spPr bwMode="auto">
          <a:xfrm>
            <a:off x="4489450" y="3000375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9" name="Rectangle 32"/>
          <p:cNvSpPr>
            <a:spLocks noChangeArrowheads="1"/>
          </p:cNvSpPr>
          <p:nvPr/>
        </p:nvSpPr>
        <p:spPr bwMode="auto">
          <a:xfrm>
            <a:off x="4840288" y="3000375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2</a:t>
            </a:r>
            <a:endParaRPr lang="en-US" b="1"/>
          </a:p>
        </p:txBody>
      </p:sp>
      <p:sp>
        <p:nvSpPr>
          <p:cNvPr id="14360" name="Rectangle 33"/>
          <p:cNvSpPr>
            <a:spLocks noChangeArrowheads="1"/>
          </p:cNvSpPr>
          <p:nvPr/>
        </p:nvSpPr>
        <p:spPr bwMode="auto">
          <a:xfrm>
            <a:off x="4905375" y="3000375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61" name="Rectangle 34"/>
          <p:cNvSpPr>
            <a:spLocks noChangeArrowheads="1"/>
          </p:cNvSpPr>
          <p:nvPr/>
        </p:nvSpPr>
        <p:spPr bwMode="auto">
          <a:xfrm>
            <a:off x="4360863" y="2520950"/>
            <a:ext cx="7381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62" name="Rectangle 35"/>
          <p:cNvSpPr>
            <a:spLocks noChangeArrowheads="1"/>
          </p:cNvSpPr>
          <p:nvPr/>
        </p:nvSpPr>
        <p:spPr bwMode="auto">
          <a:xfrm>
            <a:off x="4489450" y="2573338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63" name="Rectangle 36"/>
          <p:cNvSpPr>
            <a:spLocks noChangeArrowheads="1"/>
          </p:cNvSpPr>
          <p:nvPr/>
        </p:nvSpPr>
        <p:spPr bwMode="auto">
          <a:xfrm>
            <a:off x="4840288" y="2573338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3</a:t>
            </a:r>
            <a:endParaRPr lang="en-US" b="1"/>
          </a:p>
        </p:txBody>
      </p:sp>
      <p:sp>
        <p:nvSpPr>
          <p:cNvPr id="14364" name="Rectangle 37"/>
          <p:cNvSpPr>
            <a:spLocks noChangeArrowheads="1"/>
          </p:cNvSpPr>
          <p:nvPr/>
        </p:nvSpPr>
        <p:spPr bwMode="auto">
          <a:xfrm>
            <a:off x="4905375" y="2573338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grpSp>
        <p:nvGrpSpPr>
          <p:cNvPr id="14365" name="Group 38"/>
          <p:cNvGrpSpPr>
            <a:grpSpLocks/>
          </p:cNvGrpSpPr>
          <p:nvPr/>
        </p:nvGrpSpPr>
        <p:grpSpPr bwMode="auto">
          <a:xfrm>
            <a:off x="4892675" y="4284663"/>
            <a:ext cx="1854200" cy="1336675"/>
            <a:chOff x="3082" y="2356"/>
            <a:chExt cx="1168" cy="842"/>
          </a:xfrm>
        </p:grpSpPr>
        <p:sp>
          <p:nvSpPr>
            <p:cNvPr id="14371" name="Line 39"/>
            <p:cNvSpPr>
              <a:spLocks noChangeShapeType="1"/>
            </p:cNvSpPr>
            <p:nvPr/>
          </p:nvSpPr>
          <p:spPr bwMode="auto">
            <a:xfrm flipH="1" flipV="1">
              <a:off x="3123" y="2381"/>
              <a:ext cx="1127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4372" name="Freeform 40"/>
            <p:cNvSpPr>
              <a:spLocks/>
            </p:cNvSpPr>
            <p:nvPr/>
          </p:nvSpPr>
          <p:spPr bwMode="auto">
            <a:xfrm>
              <a:off x="3082" y="2356"/>
              <a:ext cx="90" cy="82"/>
            </a:xfrm>
            <a:custGeom>
              <a:avLst/>
              <a:gdLst>
                <a:gd name="T0" fmla="*/ 90 w 90"/>
                <a:gd name="T1" fmla="*/ 17 h 82"/>
                <a:gd name="T2" fmla="*/ 0 w 90"/>
                <a:gd name="T3" fmla="*/ 0 h 82"/>
                <a:gd name="T4" fmla="*/ 41 w 90"/>
                <a:gd name="T5" fmla="*/ 82 h 82"/>
                <a:gd name="T6" fmla="*/ 90 w 90"/>
                <a:gd name="T7" fmla="*/ 17 h 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82"/>
                <a:gd name="T14" fmla="*/ 90 w 90"/>
                <a:gd name="T15" fmla="*/ 82 h 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82">
                  <a:moveTo>
                    <a:pt x="90" y="17"/>
                  </a:moveTo>
                  <a:lnTo>
                    <a:pt x="0" y="0"/>
                  </a:lnTo>
                  <a:lnTo>
                    <a:pt x="41" y="82"/>
                  </a:lnTo>
                  <a:lnTo>
                    <a:pt x="90" y="17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</p:grpSp>
      <p:sp>
        <p:nvSpPr>
          <p:cNvPr id="14366" name="Rectangle 41"/>
          <p:cNvSpPr>
            <a:spLocks noChangeArrowheads="1"/>
          </p:cNvSpPr>
          <p:nvPr/>
        </p:nvSpPr>
        <p:spPr bwMode="auto">
          <a:xfrm>
            <a:off x="6746875" y="5413375"/>
            <a:ext cx="1049338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67" name="Rectangle 42"/>
          <p:cNvSpPr>
            <a:spLocks noChangeArrowheads="1"/>
          </p:cNvSpPr>
          <p:nvPr/>
        </p:nvSpPr>
        <p:spPr bwMode="auto">
          <a:xfrm>
            <a:off x="6875463" y="5478463"/>
            <a:ext cx="1181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Recreation</a:t>
            </a:r>
          </a:p>
        </p:txBody>
      </p:sp>
      <p:sp>
        <p:nvSpPr>
          <p:cNvPr id="14368" name="Rectangle 43"/>
          <p:cNvSpPr>
            <a:spLocks noChangeArrowheads="1"/>
          </p:cNvSpPr>
          <p:nvPr/>
        </p:nvSpPr>
        <p:spPr bwMode="auto">
          <a:xfrm>
            <a:off x="7627938" y="54784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4369" name="Rectangle 44"/>
          <p:cNvSpPr>
            <a:spLocks noChangeArrowheads="1"/>
          </p:cNvSpPr>
          <p:nvPr/>
        </p:nvSpPr>
        <p:spPr bwMode="auto">
          <a:xfrm>
            <a:off x="6875463" y="5659438"/>
            <a:ext cx="41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Site</a:t>
            </a:r>
          </a:p>
        </p:txBody>
      </p:sp>
      <p:sp>
        <p:nvSpPr>
          <p:cNvPr id="14370" name="Rectangle 45"/>
          <p:cNvSpPr>
            <a:spLocks noChangeArrowheads="1"/>
          </p:cNvSpPr>
          <p:nvPr/>
        </p:nvSpPr>
        <p:spPr bwMode="auto">
          <a:xfrm>
            <a:off x="7148513" y="5659438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  <a:noFill/>
        </p:spPr>
        <p:txBody>
          <a:bodyPr/>
          <a:lstStyle/>
          <a:p>
            <a:pPr eaLnBrk="1" hangingPunct="1"/>
            <a:r>
              <a:rPr lang="id-ID" sz="3600" b="1" smtClean="0">
                <a:latin typeface="Arial" charset="0"/>
              </a:rPr>
              <a:t>Individual Travel Cost Method </a:t>
            </a:r>
            <a:r>
              <a:rPr lang="en-US" sz="3600" b="1" smtClean="0">
                <a:latin typeface="Arial" charset="0"/>
              </a:rPr>
              <a:t>(</a:t>
            </a:r>
            <a:r>
              <a:rPr lang="id-ID" sz="3600" b="1" smtClean="0">
                <a:latin typeface="Arial" charset="0"/>
              </a:rPr>
              <a:t>ITCM</a:t>
            </a:r>
            <a:r>
              <a:rPr lang="en-US" sz="3600" b="1" smtClean="0">
                <a:latin typeface="Arial" charset="0"/>
              </a:rPr>
              <a:t>) </a:t>
            </a:r>
            <a:br>
              <a:rPr lang="en-US" sz="3600" b="1" smtClean="0">
                <a:latin typeface="Arial" charset="0"/>
              </a:rPr>
            </a:br>
            <a:endParaRPr lang="en-US" sz="3600" b="1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lebih didasarkan pada data primer yang diperoleh melalui survei </a:t>
            </a:r>
            <a:r>
              <a:rPr lang="en-US" smtClean="0"/>
              <a:t>&amp;</a:t>
            </a:r>
            <a:r>
              <a:rPr lang="id-ID" smtClean="0"/>
              <a:t> teknik statistika </a:t>
            </a:r>
            <a:endParaRPr lang="en-US" smtClean="0"/>
          </a:p>
          <a:p>
            <a:pPr eaLnBrk="1" hangingPunct="1"/>
            <a:r>
              <a:rPr lang="id-ID" smtClean="0"/>
              <a:t>Kelebihan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hasil yang relatif lebih akurat d</a:t>
            </a:r>
            <a:r>
              <a:rPr lang="en-US" smtClean="0"/>
              <a:t>rpd</a:t>
            </a:r>
            <a:r>
              <a:rPr lang="id-ID" smtClean="0"/>
              <a:t> metoda zonasi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Hipotesis </a:t>
            </a:r>
            <a:r>
              <a:rPr lang="id-ID" smtClean="0"/>
              <a:t>yang dibangun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kunjungan ke tempat wisata akan sangat dipengaruhi oleh biaya perjalanan </a:t>
            </a:r>
            <a:r>
              <a:rPr lang="en-US" smtClean="0"/>
              <a:t>(</a:t>
            </a:r>
            <a:r>
              <a:rPr lang="id-ID" smtClean="0"/>
              <a:t>diasumsikan berkorelasi negatif</a:t>
            </a:r>
            <a:r>
              <a:rPr lang="en-US" smtClean="0"/>
              <a:t>)</a:t>
            </a:r>
            <a:r>
              <a:rPr lang="id-ID" smtClean="0"/>
              <a:t>, sehingga diperoleh kurva permintaan yang memiliki kemiringan negatif. 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b="1" smtClean="0">
                <a:latin typeface="Arial" charset="0"/>
              </a:rPr>
              <a:t>Individual Travel Cost Method </a:t>
            </a:r>
            <a:r>
              <a:rPr lang="en-US" sz="4000" b="1" smtClean="0">
                <a:latin typeface="Arial" charset="0"/>
              </a:rPr>
              <a:t>(2)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839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600" smtClean="0"/>
              <a:t>Secara sederhana fungsi permintaan di atas dapat ditulis sebagai</a:t>
            </a:r>
            <a:endParaRPr lang="en-US" sz="26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38400" y="2362200"/>
          <a:ext cx="4191000" cy="604838"/>
        </p:xfrm>
        <a:graphic>
          <a:graphicData uri="http://schemas.openxmlformats.org/presentationml/2006/ole">
            <p:oleObj spid="_x0000_s1026" name="Equation" r:id="rId3" imgW="1676160" imgH="241200" progId="Equation.3">
              <p:embed/>
            </p:oleObj>
          </a:graphicData>
        </a:graphic>
      </p:graphicFrame>
      <p:graphicFrame>
        <p:nvGraphicFramePr>
          <p:cNvPr id="9273" name="Group 57"/>
          <p:cNvGraphicFramePr>
            <a:graphicFrameLocks noGrp="1"/>
          </p:cNvGraphicFramePr>
          <p:nvPr>
            <p:ph sz="quarter" idx="3"/>
          </p:nvPr>
        </p:nvGraphicFramePr>
        <p:xfrm>
          <a:off x="609600" y="3124200"/>
          <a:ext cx="8077200" cy="2835275"/>
        </p:xfrm>
        <a:graphic>
          <a:graphicData uri="http://schemas.openxmlformats.org/drawingml/2006/table">
            <a:tbl>
              <a:tblPr/>
              <a:tblGrid>
                <a:gridCol w="479425"/>
                <a:gridCol w="365125"/>
                <a:gridCol w="7232650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jumlah kunjungan oleh individu i ke objek wisata j,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biaya perjalanan yang dikeluarkan oleh individu i untuk mengunjungi objek wisata j, 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biaya waktu yang dikeluarkan oleh individu i untuk mengunjungi objek wisata j,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persepsi responden terhadap kualitas lingkungan dari tempat yang dikunjungi,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karakteristik objek wisata substitusi yang mungkin ada di tempat lain,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it-IT" sz="20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pendapatan dari individu i.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/>
          <a:lstStyle/>
          <a:p>
            <a:pPr eaLnBrk="1" hangingPunct="1"/>
            <a:r>
              <a:rPr lang="id-ID" sz="3600" b="1" smtClean="0">
                <a:latin typeface="Arial" charset="0"/>
              </a:rPr>
              <a:t>Individual Travel Cost Method </a:t>
            </a:r>
            <a:r>
              <a:rPr lang="en-US" sz="3600" b="1" smtClean="0">
                <a:latin typeface="Arial" charset="0"/>
              </a:rPr>
              <a:t>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4102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Tahapan Pelaksanaan ITCM: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Mengidentifikasi lokasi (wisata) survey kuisioner untuk mengumpulkan data penggunjung yang berhubungan dengan biaya perjalanan mereka ke lokasi, jumlah kunjungan, pilihan-pilihan rekreasi, karakteristik sosial ekonomi, dll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Menetapkan fungsi (persamaan) perjalanan dan mengestimasi model travel cost (regresi hubungan jumlah kunjungan dengan biaya perjalanan dan variabel lainnya)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Menggambarkan kurva permintaan (</a:t>
            </a:r>
            <a:r>
              <a:rPr lang="en-US" sz="2400" i="1" smtClean="0"/>
              <a:t>demand curve</a:t>
            </a:r>
            <a:r>
              <a:rPr lang="en-US" sz="2400" smtClean="0"/>
              <a:t>) dan menentukan surplus konsumen berdasarkan kurva tersebut.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Menghitung total surplus konsumen untuk lokasi wisata.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Kelebihan TCM</a:t>
            </a:r>
            <a:endParaRPr lang="de-DE" b="1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TCM dapat digunakan untuk mengukur manfaat </a:t>
            </a:r>
            <a:r>
              <a:rPr lang="en-US" smtClean="0"/>
              <a:t>&amp;</a:t>
            </a:r>
            <a:r>
              <a:rPr lang="id-ID" smtClean="0"/>
              <a:t> biaya akibat perubahan biaya akses suatu tempat rekreasi, penambahan tempat rekreasi baru, perubahan kualitas lingkungan tempat rekreasi dan penutupan tempat rekreasi yang ada</a:t>
            </a:r>
            <a:r>
              <a:rPr lang="en-US" smtClean="0"/>
              <a:t> </a:t>
            </a:r>
          </a:p>
          <a:p>
            <a:endParaRPr lang="de-DE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Arial" charset="0"/>
              </a:rPr>
              <a:t>Kelemahan TCM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hanya dibangun berdasarkan asumsi bahwa setiap individu hanya memiliki satu tujuan untuk mengunjungi tempat wisata yang dituju</a:t>
            </a:r>
            <a:r>
              <a:rPr lang="en-US" sz="2600" smtClean="0"/>
              <a:t> </a:t>
            </a:r>
          </a:p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tidak membedakan individu yang memang datang dari kalangan pelibur </a:t>
            </a:r>
            <a:r>
              <a:rPr lang="sv-SE" sz="2600" i="1" smtClean="0"/>
              <a:t> </a:t>
            </a:r>
            <a:r>
              <a:rPr lang="sv-SE" sz="2600" smtClean="0"/>
              <a:t>dan mereka yang datang dari wilayah setempat</a:t>
            </a:r>
            <a:r>
              <a:rPr lang="en-US" sz="2600" smtClean="0"/>
              <a:t> </a:t>
            </a:r>
          </a:p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masalah pengukuran nilai dari waktu </a:t>
            </a:r>
            <a:r>
              <a:rPr lang="sv-SE" sz="2600" i="1" smtClean="0"/>
              <a:t>(value of time)--</a:t>
            </a:r>
            <a:r>
              <a:rPr lang="sv-SE" sz="2600" smtClean="0"/>
              <a:t>dalam</a:t>
            </a:r>
            <a:r>
              <a:rPr lang="sv-SE" sz="2600" i="1" smtClean="0"/>
              <a:t> </a:t>
            </a:r>
            <a:r>
              <a:rPr lang="sv-SE" sz="2600" smtClean="0"/>
              <a:t>teori ekonomi mikro, variabel waktu memiliki nilai intrinsik tersendiri yang dinyatakan dalam bentuk </a:t>
            </a:r>
            <a:r>
              <a:rPr lang="sv-SE" sz="2600" i="1" smtClean="0"/>
              <a:t>opportunity cost</a:t>
            </a:r>
            <a:r>
              <a:rPr lang="en-US" sz="260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1066800" y="2057400"/>
            <a:ext cx="701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tx2"/>
                </a:solidFill>
              </a:rPr>
              <a:t>TERIMAKASIH</a:t>
            </a:r>
          </a:p>
        </p:txBody>
      </p: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3124200" y="4648200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i="1">
                <a:solidFill>
                  <a:srgbClr val="3333CC"/>
                </a:solidFill>
                <a:latin typeface="Monotype Corsiva" pitchFamily="66" charset="0"/>
              </a:rPr>
              <a:t>Have a nice holiday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HISTORY OF TCM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TCM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</a:t>
            </a:r>
            <a:r>
              <a:rPr lang="id-ID" b="1" smtClean="0"/>
              <a:t>metode yang tertua untuk pengukuran nilai ekonomi tidak langsung</a:t>
            </a:r>
            <a:endParaRPr lang="en-US" b="1" smtClean="0"/>
          </a:p>
          <a:p>
            <a:pPr eaLnBrk="1" hangingPunct="1"/>
            <a:r>
              <a:rPr lang="en-US" smtClean="0"/>
              <a:t>TCM </a:t>
            </a:r>
            <a:r>
              <a:rPr lang="id-ID" smtClean="0"/>
              <a:t>diturunkan dari pemikiran yang dikembangkan oleh </a:t>
            </a:r>
            <a:r>
              <a:rPr lang="id-ID" b="1" smtClean="0"/>
              <a:t>Hotelling </a:t>
            </a:r>
            <a:r>
              <a:rPr lang="en-US" b="1" smtClean="0"/>
              <a:t>(</a:t>
            </a:r>
            <a:r>
              <a:rPr lang="id-ID" b="1" smtClean="0"/>
              <a:t>1931</a:t>
            </a:r>
            <a:r>
              <a:rPr lang="en-US" b="1" smtClean="0"/>
              <a:t>)</a:t>
            </a:r>
            <a:r>
              <a:rPr lang="id-ID" smtClean="0"/>
              <a:t>, yang kemudian secara formal diperkenalkan oleh Wood </a:t>
            </a:r>
            <a:r>
              <a:rPr lang="en-US" smtClean="0"/>
              <a:t>&amp;</a:t>
            </a:r>
            <a:r>
              <a:rPr lang="id-ID" smtClean="0"/>
              <a:t> Trice (1958) serta Clawson </a:t>
            </a:r>
            <a:r>
              <a:rPr lang="en-US" smtClean="0"/>
              <a:t>&amp;</a:t>
            </a:r>
            <a:r>
              <a:rPr lang="id-ID" smtClean="0"/>
              <a:t> Knetsch (1966)</a:t>
            </a:r>
            <a:r>
              <a:rPr lang="en-US" smtClean="0"/>
              <a:t> </a:t>
            </a:r>
          </a:p>
          <a:p>
            <a:pPr eaLnBrk="1" hangingPunct="1"/>
            <a:r>
              <a:rPr lang="id-ID" b="1" smtClean="0"/>
              <a:t>umumnya digunakan untuk menganalisis permintaan terhadap </a:t>
            </a:r>
            <a:r>
              <a:rPr lang="id-ID" b="1" i="1" smtClean="0"/>
              <a:t>outdoor recreation</a:t>
            </a:r>
            <a:r>
              <a:rPr lang="en-US" b="1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Dasar Penghitungan TCM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10600" cy="3997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Satu-satunya alat analisis untuk menghitung perubahan kualitas lingkungan dengan memasukkan variabel perjalanan.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id-ID" b="1" smtClean="0"/>
              <a:t>Dengan mengetahui pola pengeluaran</a:t>
            </a:r>
            <a:r>
              <a:rPr lang="id-ID" b="1" i="1" smtClean="0"/>
              <a:t> </a:t>
            </a:r>
            <a:r>
              <a:rPr lang="id-ID" b="1" smtClean="0"/>
              <a:t>konsumen</a:t>
            </a:r>
            <a:r>
              <a:rPr lang="id-ID" smtClean="0"/>
              <a:t> 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id-ID" smtClean="0"/>
              <a:t>dapat </a:t>
            </a:r>
            <a:r>
              <a:rPr lang="en-US" smtClean="0"/>
              <a:t>dihitung</a:t>
            </a:r>
            <a:r>
              <a:rPr lang="id-ID" smtClean="0"/>
              <a:t> berapa nilai </a:t>
            </a:r>
            <a:r>
              <a:rPr lang="id-ID" i="1" smtClean="0"/>
              <a:t>(value) </a:t>
            </a:r>
            <a:r>
              <a:rPr lang="id-ID" smtClean="0"/>
              <a:t>yang diberikan konsumen kepada sumberdaya lingkungan. 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Tujuan TCM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marL="571500" indent="-571500" eaLnBrk="1" hangingPunct="1">
              <a:buSzTx/>
              <a:buFont typeface="Wingdings" pitchFamily="2" charset="2"/>
              <a:buNone/>
            </a:pPr>
            <a:r>
              <a:rPr lang="en-US" smtClean="0"/>
              <a:t>Beberapa tujuan penghitungan TCM adalah:</a:t>
            </a:r>
          </a:p>
          <a:p>
            <a:pPr marL="571500" indent="-571500" eaLnBrk="1" hangingPunct="1">
              <a:buSzTx/>
              <a:buFont typeface="Wingdings" pitchFamily="2" charset="2"/>
              <a:buNone/>
            </a:pPr>
            <a:endParaRPr lang="en-US" smtClean="0"/>
          </a:p>
          <a:p>
            <a:pPr marL="571500" indent="-571500" eaLnBrk="1" hangingPunct="1">
              <a:buSzTx/>
              <a:buFont typeface="Wingdings" pitchFamily="2" charset="2"/>
              <a:buAutoNum type="arabicPeriod"/>
            </a:pPr>
            <a:r>
              <a:rPr lang="id-ID" smtClean="0"/>
              <a:t>mengetahui nilai kegunaan (</a:t>
            </a:r>
            <a:r>
              <a:rPr lang="id-ID" i="1" smtClean="0"/>
              <a:t>use value</a:t>
            </a:r>
            <a:r>
              <a:rPr lang="id-ID" smtClean="0"/>
              <a:t>) dari sumberdaya melalui pendekatan </a:t>
            </a:r>
            <a:r>
              <a:rPr lang="id-ID" i="1" smtClean="0"/>
              <a:t>proxy</a:t>
            </a:r>
            <a:r>
              <a:rPr lang="id-ID" smtClean="0"/>
              <a:t>. </a:t>
            </a:r>
            <a:endParaRPr lang="en-US" smtClean="0"/>
          </a:p>
          <a:p>
            <a:pPr marL="571500" indent="-571500" eaLnBrk="1" hangingPunct="1">
              <a:buSzTx/>
              <a:buFont typeface="Wingdings" pitchFamily="2" charset="2"/>
              <a:buAutoNum type="arabicPeriod"/>
            </a:pPr>
            <a:r>
              <a:rPr lang="en-US" smtClean="0"/>
              <a:t>B</a:t>
            </a:r>
            <a:r>
              <a:rPr lang="id-ID" smtClean="0"/>
              <a:t>iaya yang dikeluarkan untuk mengkonsumsi jasa dari sumberdaya digunakan sebagai </a:t>
            </a:r>
            <a:r>
              <a:rPr lang="id-ID" i="1" smtClean="0"/>
              <a:t>proxy</a:t>
            </a:r>
            <a:r>
              <a:rPr lang="id-ID" smtClean="0"/>
              <a:t> untuk menentukan harga dari sumberdaya tersebut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</a:t>
            </a:r>
            <a:r>
              <a:rPr lang="id-ID" b="1" smtClean="0">
                <a:latin typeface="Arial" charset="0"/>
              </a:rPr>
              <a:t>eknik </a:t>
            </a:r>
            <a:r>
              <a:rPr lang="en-US" b="1" smtClean="0">
                <a:latin typeface="Arial" charset="0"/>
              </a:rPr>
              <a:t>TCM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60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Teknik TCM dibedakan atas 2 teknik, yaitu:</a:t>
            </a:r>
          </a:p>
          <a:p>
            <a:pPr eaLnBrk="1" hangingPunct="1"/>
            <a:r>
              <a:rPr lang="id-ID" i="1" smtClean="0"/>
              <a:t>Zonal Travel Cost Method</a:t>
            </a:r>
            <a:r>
              <a:rPr lang="id-ID" smtClean="0"/>
              <a:t>, ZTCM</a:t>
            </a:r>
            <a:r>
              <a:rPr lang="en-US" smtClean="0"/>
              <a:t> </a:t>
            </a:r>
          </a:p>
          <a:p>
            <a:pPr eaLnBrk="1" hangingPunct="1"/>
            <a:r>
              <a:rPr lang="id-ID" i="1" smtClean="0"/>
              <a:t>Individual Travel Cost Method</a:t>
            </a:r>
            <a:r>
              <a:rPr lang="id-ID" smtClean="0"/>
              <a:t>, ITCM</a:t>
            </a:r>
            <a:r>
              <a:rPr lang="en-US" smtClean="0"/>
              <a:t> </a:t>
            </a:r>
          </a:p>
        </p:txBody>
      </p:sp>
      <p:pic>
        <p:nvPicPr>
          <p:cNvPr id="8196" name="Picture 4" descr="ru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505200"/>
            <a:ext cx="4614863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Pendekatan TCM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3875"/>
            <a:ext cx="8229600" cy="4530725"/>
          </a:xfrm>
        </p:spPr>
        <p:txBody>
          <a:bodyPr/>
          <a:lstStyle/>
          <a:p>
            <a:pPr marL="398463" indent="-398463" algn="just" eaLnBrk="1" hangingPunct="1">
              <a:buFont typeface="Wingdings" pitchFamily="2" charset="2"/>
              <a:buNone/>
              <a:tabLst>
                <a:tab pos="8001000" algn="l"/>
              </a:tabLst>
            </a:pPr>
            <a:r>
              <a:rPr lang="en-US" sz="2600" smtClean="0"/>
              <a:t>Dua (2) tipe pendekatan dalam TCM:</a:t>
            </a:r>
          </a:p>
          <a:p>
            <a:pPr marL="398463" indent="-398463" algn="just" eaLnBrk="1" hangingPunct="1">
              <a:tabLst>
                <a:tab pos="8001000" algn="l"/>
              </a:tabLst>
            </a:pPr>
            <a:endParaRPr lang="en-US" sz="2600" smtClean="0"/>
          </a:p>
          <a:p>
            <a:pPr marL="398463" indent="-398463" algn="just" eaLnBrk="1" hangingPunct="1">
              <a:tabLst>
                <a:tab pos="8001000" algn="l"/>
              </a:tabLst>
            </a:pPr>
            <a:r>
              <a:rPr lang="en-US" sz="2600" smtClean="0">
                <a:solidFill>
                  <a:schemeClr val="tx2"/>
                </a:solidFill>
                <a:cs typeface="Arial" charset="0"/>
              </a:rPr>
              <a:t>Zonal Travel Cost Method (ZTCM)</a:t>
            </a:r>
            <a:r>
              <a:rPr lang="en-US" sz="2600" smtClean="0">
                <a:cs typeface="Arial" charset="0"/>
              </a:rPr>
              <a:t> </a:t>
            </a:r>
            <a:r>
              <a:rPr lang="en-US" sz="2600" smtClean="0">
                <a:cs typeface="Arial" charset="0"/>
                <a:sym typeface="Wingdings" pitchFamily="2" charset="2"/>
              </a:rPr>
              <a:t>  estimasi TCM berdasarkan data yang berhubungan dengan zona asal pengunjung (pengelompokan zona asal)</a:t>
            </a:r>
          </a:p>
          <a:p>
            <a:pPr marL="398463" indent="-398463" algn="just" eaLnBrk="1" hangingPunct="1">
              <a:tabLst>
                <a:tab pos="8001000" algn="l"/>
              </a:tabLst>
            </a:pPr>
            <a:endParaRPr lang="en-US" sz="2600" smtClean="0">
              <a:cs typeface="Arial" charset="0"/>
            </a:endParaRPr>
          </a:p>
          <a:p>
            <a:pPr marL="398463" indent="-398463" algn="just" eaLnBrk="1" hangingPunct="1">
              <a:tabLst>
                <a:tab pos="8001000" algn="l"/>
              </a:tabLst>
            </a:pPr>
            <a:r>
              <a:rPr lang="en-US" sz="2600" smtClean="0">
                <a:solidFill>
                  <a:schemeClr val="tx2"/>
                </a:solidFill>
                <a:cs typeface="Arial" charset="0"/>
              </a:rPr>
              <a:t>Individual Travel Cost Method (ITCM)</a:t>
            </a:r>
            <a:r>
              <a:rPr lang="en-US" sz="2600" smtClean="0">
                <a:cs typeface="Arial" charset="0"/>
              </a:rPr>
              <a:t> </a:t>
            </a:r>
            <a:r>
              <a:rPr lang="en-US" sz="2600" smtClean="0">
                <a:cs typeface="Arial" charset="0"/>
                <a:sym typeface="Wingdings" pitchFamily="2" charset="2"/>
              </a:rPr>
              <a:t>  estimasi CVM berdasarkan data survey dari setiap individu (pengunjung), bukan berdasarkan pengelompokan zona {ITCM lebih sering digunakan}</a:t>
            </a:r>
            <a:endParaRPr lang="en-US" sz="26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Zonal Travel Cost Method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600" smtClean="0"/>
              <a:t>pendekatan yang relatif mudah </a:t>
            </a:r>
            <a:r>
              <a:rPr lang="en-US" sz="2600" smtClean="0"/>
              <a:t>&amp;</a:t>
            </a:r>
            <a:r>
              <a:rPr lang="id-ID" sz="2600" smtClean="0"/>
              <a:t> murah karena data yang diperlukan relatif banyak mengandalkan data sekunder dan beberapa data sederhana dari responden saat survei.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tempat rekreasi dibagi ke dalam beberapa zona kunjungan </a:t>
            </a:r>
            <a:r>
              <a:rPr lang="en-US" sz="2600" smtClean="0"/>
              <a:t>&amp;</a:t>
            </a:r>
            <a:r>
              <a:rPr lang="id-ID" sz="2600" smtClean="0"/>
              <a:t> diperlukan data jumlah pengunjung per tahun.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kemudian diperoleh data jumlah kunjungan per 1.000 penduduk </a:t>
            </a:r>
            <a:r>
              <a:rPr lang="en-US" sz="2600" smtClean="0"/>
              <a:t>(</a:t>
            </a:r>
            <a:r>
              <a:rPr lang="id-ID" sz="2600" smtClean="0"/>
              <a:t>data jarak, waktu perjalanan, serta biaya setiap perjalanan per satuan jarak</a:t>
            </a:r>
            <a:r>
              <a:rPr lang="en-US" sz="2600" smtClean="0"/>
              <a:t>)</a:t>
            </a:r>
            <a:r>
              <a:rPr lang="id-ID" sz="2600" smtClean="0"/>
              <a:t>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diperoleh biaya perjalanan secara keseluruhan </a:t>
            </a:r>
            <a:r>
              <a:rPr lang="en-US" sz="2600" smtClean="0"/>
              <a:t>&amp; </a:t>
            </a:r>
            <a:r>
              <a:rPr lang="id-ID" sz="2600" smtClean="0"/>
              <a:t>kurva permintaan untuk kunjungan ke tempat wisata. 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63563"/>
          </a:xfrm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Zonal Travel Cost Method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495800"/>
          </a:xfrm>
        </p:spPr>
        <p:txBody>
          <a:bodyPr/>
          <a:lstStyle/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Persamaan ZTCM: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endParaRPr lang="id-ID" sz="2400" smtClean="0"/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                                 </a:t>
            </a:r>
            <a:r>
              <a:rPr lang="id-ID" sz="2400" b="1" smtClean="0">
                <a:solidFill>
                  <a:schemeClr val="tx2"/>
                </a:solidFill>
              </a:rPr>
              <a:t>V</a:t>
            </a:r>
            <a:r>
              <a:rPr lang="id-ID" sz="2400" b="1" baseline="-25000" smtClean="0">
                <a:solidFill>
                  <a:schemeClr val="tx2"/>
                </a:solidFill>
              </a:rPr>
              <a:t>hj</a:t>
            </a:r>
            <a:r>
              <a:rPr lang="id-ID" sz="2400" b="1" smtClean="0">
                <a:solidFill>
                  <a:schemeClr val="tx2"/>
                </a:solidFill>
              </a:rPr>
              <a:t>/N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  =  </a:t>
            </a:r>
            <a:r>
              <a:rPr lang="id-ID" sz="2400" b="1" i="1" smtClean="0">
                <a:solidFill>
                  <a:schemeClr val="tx2"/>
                </a:solidFill>
              </a:rPr>
              <a:t>f</a:t>
            </a:r>
            <a:r>
              <a:rPr lang="id-ID" sz="2400" b="1" smtClean="0">
                <a:solidFill>
                  <a:schemeClr val="tx2"/>
                </a:solidFill>
              </a:rPr>
              <a:t>(P</a:t>
            </a:r>
            <a:r>
              <a:rPr lang="id-ID" sz="2400" b="1" baseline="-25000" smtClean="0">
                <a:solidFill>
                  <a:schemeClr val="tx2"/>
                </a:solidFill>
              </a:rPr>
              <a:t>hj</a:t>
            </a:r>
            <a:r>
              <a:rPr lang="id-ID" sz="2400" b="1" smtClean="0">
                <a:solidFill>
                  <a:schemeClr val="tx2"/>
                </a:solidFill>
              </a:rPr>
              <a:t>, SOC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, SUB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)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endParaRPr lang="id-ID" sz="2400" b="1" smtClean="0">
              <a:solidFill>
                <a:schemeClr val="tx2"/>
              </a:solidFill>
            </a:endParaRP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dimana:</a:t>
            </a:r>
            <a:endParaRPr lang="en-US" sz="2400" smtClean="0"/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</a:t>
            </a:r>
            <a:r>
              <a:rPr lang="id-ID" sz="2400" smtClean="0"/>
              <a:t>V</a:t>
            </a:r>
            <a:r>
              <a:rPr lang="id-ID" sz="2400" baseline="-25000" smtClean="0"/>
              <a:t>hj</a:t>
            </a:r>
            <a:r>
              <a:rPr lang="id-ID" sz="2400" smtClean="0"/>
              <a:t>/N</a:t>
            </a:r>
            <a:r>
              <a:rPr lang="id-ID" sz="2400" baseline="-25000" smtClean="0"/>
              <a:t>h</a:t>
            </a:r>
            <a:r>
              <a:rPr lang="en-US" sz="2400" baseline="-25000" smtClean="0"/>
              <a:t>	</a:t>
            </a:r>
            <a:r>
              <a:rPr lang="en-US" sz="2400" smtClean="0"/>
              <a:t>=  tingkat partisipasi zona </a:t>
            </a:r>
            <a:r>
              <a:rPr lang="en-US" sz="2400" i="1" smtClean="0"/>
              <a:t>h</a:t>
            </a:r>
            <a:r>
              <a:rPr lang="en-US" sz="2400" smtClean="0"/>
              <a:t> (kunjungan    	   perkapita ke lokasi (wisata) </a:t>
            </a:r>
            <a:r>
              <a:rPr lang="en-US" sz="2400" i="1" smtClean="0"/>
              <a:t>j</a:t>
            </a:r>
            <a:r>
              <a:rPr lang="en-US" sz="2400" smtClean="0"/>
              <a:t>)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i="1" smtClean="0"/>
              <a:t>	</a:t>
            </a:r>
            <a:r>
              <a:rPr lang="en-US" sz="2400" smtClean="0"/>
              <a:t>P</a:t>
            </a:r>
            <a:r>
              <a:rPr lang="en-US" sz="2400" baseline="-25000" smtClean="0"/>
              <a:t>hj</a:t>
            </a:r>
            <a:r>
              <a:rPr lang="en-US" sz="2400" smtClean="0"/>
              <a:t>	=  biaya perjalanan dari zona </a:t>
            </a:r>
            <a:r>
              <a:rPr lang="en-US" sz="2400" i="1" smtClean="0"/>
              <a:t>h </a:t>
            </a:r>
            <a:r>
              <a:rPr lang="en-US" sz="2400" smtClean="0"/>
              <a:t>ke lokasi </a:t>
            </a:r>
            <a:r>
              <a:rPr lang="en-US" sz="2400" i="1" smtClean="0"/>
              <a:t>j</a:t>
            </a:r>
            <a:endParaRPr lang="en-US" sz="2400" smtClean="0"/>
          </a:p>
          <a:p>
            <a:pPr marL="1600200" indent="-1600200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SOC</a:t>
            </a:r>
            <a:r>
              <a:rPr lang="en-US" sz="2400" baseline="-25000" smtClean="0"/>
              <a:t>h</a:t>
            </a:r>
            <a:r>
              <a:rPr lang="en-US" sz="2400" smtClean="0"/>
              <a:t>	=  vector dari karakteristik sosial ekonomi 	               zona </a:t>
            </a:r>
            <a:r>
              <a:rPr lang="en-US" sz="2400" i="1" smtClean="0"/>
              <a:t>h</a:t>
            </a:r>
            <a:endParaRPr lang="en-US" sz="2400" smtClean="0"/>
          </a:p>
          <a:p>
            <a:pPr marL="1600200" indent="-1600200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SUB</a:t>
            </a:r>
            <a:r>
              <a:rPr lang="en-US" sz="2400" baseline="-25000" smtClean="0"/>
              <a:t>h</a:t>
            </a:r>
            <a:r>
              <a:rPr lang="en-US" sz="2400" smtClean="0"/>
              <a:t>	=  vector dari karakteristik lokasi rekreasi 	                substitusi untuk individu di zona </a:t>
            </a:r>
            <a:r>
              <a:rPr lang="en-US" sz="2400" i="1" smtClean="0"/>
              <a:t>h</a:t>
            </a:r>
            <a:r>
              <a:rPr lang="en-US" sz="2400" smtClean="0"/>
              <a:t> </a:t>
            </a:r>
            <a:endParaRPr lang="id-ID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39763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</a:rPr>
              <a:t>Zonal Travel Cost Method (3)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34400" cy="5562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 smtClean="0"/>
              <a:t>Tahapan pelaksanaan ZTCM: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 smtClean="0"/>
              <a:t>Mengidentifikasi lokasi &amp; mengumpulkan data pengunjung yang berhubungan dengan daerah asal mereka serta jumlah kunjungan ke lokasi dalam jangka waktu tertentu (mis: 1 tahun).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Mendefinisikan zona asal, kemudian mengalokasikan pengunjung berdasarkan zona yang lebih sesuai.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Mengkalkulasikan zona kunjungan per keluarga ke lokasi (wisata) dan menghitung rata-rata biaya perjalanan dari setiap zona ke lokasi wisata.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Menggunakan data sensus untuk memperoleh variabel yang berhubungan dengan karakteristik sosial ekonomi tiap zona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AutoNum type="arabicPeriod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</TotalTime>
  <Words>861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Garamond</vt:lpstr>
      <vt:lpstr>Wingdings</vt:lpstr>
      <vt:lpstr>Calibri</vt:lpstr>
      <vt:lpstr>Arial Black</vt:lpstr>
      <vt:lpstr>Times New Roman</vt:lpstr>
      <vt:lpstr>Monotype Corsiva</vt:lpstr>
      <vt:lpstr>Edge</vt:lpstr>
      <vt:lpstr>Microsoft Equation 3.0</vt:lpstr>
      <vt:lpstr>Travel Cost Method (TCM)</vt:lpstr>
      <vt:lpstr>HISTORY OF TCM</vt:lpstr>
      <vt:lpstr>Dasar Penghitungan TCM</vt:lpstr>
      <vt:lpstr>Tujuan TCM</vt:lpstr>
      <vt:lpstr>Teknik TCM</vt:lpstr>
      <vt:lpstr>Pendekatan TCM</vt:lpstr>
      <vt:lpstr>Zonal Travel Cost Method (1)</vt:lpstr>
      <vt:lpstr>Zonal Travel Cost Method (2)</vt:lpstr>
      <vt:lpstr>Zonal Travel Cost Method (3)</vt:lpstr>
      <vt:lpstr>Zonal Travel Cost Method (4)</vt:lpstr>
      <vt:lpstr>Zonal Travel Cost Method (5)</vt:lpstr>
      <vt:lpstr>Individual Travel Cost Method (ITCM)  </vt:lpstr>
      <vt:lpstr>Individual Travel Cost Method (2)</vt:lpstr>
      <vt:lpstr>Individual Travel Cost Method (3)</vt:lpstr>
      <vt:lpstr>Kelebihan TCM</vt:lpstr>
      <vt:lpstr>Kelemahan TCM</vt:lpstr>
      <vt:lpstr>Slide 17</vt:lpstr>
    </vt:vector>
  </TitlesOfParts>
  <Company>Institut Pertanian Bogor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Cost Method</dc:title>
  <dc:creator>Pini Wijayanti</dc:creator>
  <cp:lastModifiedBy>TOSHIBA</cp:lastModifiedBy>
  <cp:revision>13</cp:revision>
  <dcterms:created xsi:type="dcterms:W3CDTF">2008-12-16T04:58:15Z</dcterms:created>
  <dcterms:modified xsi:type="dcterms:W3CDTF">2012-04-18T23:06:18Z</dcterms:modified>
</cp:coreProperties>
</file>